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866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79" r:id="rId8"/>
    <p:sldId id="262" r:id="rId9"/>
    <p:sldId id="263" r:id="rId10"/>
    <p:sldId id="280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88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38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59CA7F-CDD9-4FCB-8777-D03510F0C877}" type="datetimeFigureOut">
              <a:rPr lang="de-AT" smtClean="0"/>
              <a:t>07.06.2016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5D915-A984-49A3-8D76-891CBC16E433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4417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05D915-A984-49A3-8D76-891CBC16E433}" type="slidenum">
              <a:rPr lang="de-AT" smtClean="0"/>
              <a:t>26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4387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E9B36DB1-41BF-4C5D-A3B6-DB3121F1DC01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7782286"/>
      </p:ext>
    </p:extLst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 sz="4800">
                <a:latin typeface="Berlin Sans FB Demi" panose="020E0802020502020306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5D3572-C509-46D0-8947-7B853A898BC1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76950"/>
            <a:ext cx="1174846" cy="117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26230"/>
      </p:ext>
    </p:extLst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FA80BE49-5EC2-4A4D-BD75-B755BFFB199F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910757"/>
      </p:ext>
    </p:extLst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29739-F12A-4A02-937C-39B4C242F759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7492062"/>
      </p:ext>
    </p:extLst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B291D-4448-484F-BC94-8F1BB7B2479A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447911"/>
      </p:ext>
    </p:extLst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E6E9A-BE91-49BB-A68D-B50B0E6BF0C4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963585"/>
      </p:ext>
    </p:extLst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8F1E2-2F98-42AC-8E19-CC1B3ADD7A3B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412569"/>
      </p:ext>
    </p:extLst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3110FC-C3DC-407A-A553-D442053AFDC1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130820"/>
      </p:ext>
    </p:extLst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0BD7B-6FDF-4034-9178-2C26E5B3B74D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389637"/>
      </p:ext>
    </p:extLst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C2FF23-59DC-426B-90EE-C485C8E40189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850178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B6FB814-CB5E-47D1-B557-026A196A033B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63841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5B23AC58-5117-47C8-98C6-BDC9C5B81159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75930832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4B5094-3552-4187-9A25-5862DB8BB0E6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634300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7707BE-C834-41E3-B1CC-79AE4A09C1F7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563059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A4764E-44D1-4289-BFAE-DA7E74F97F87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643590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70B279-A64F-4EB7-B478-92E175497C59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20326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A55EA012-107A-413E-9EA3-C06078E86B1B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943785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E863F-78DE-45ED-B281-B3B00F340475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031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  <p:sldLayoutId id="2147483880" r:id="rId14"/>
    <p:sldLayoutId id="2147483881" r:id="rId15"/>
    <p:sldLayoutId id="2147483882" r:id="rId16"/>
    <p:sldLayoutId id="2147483883" r:id="rId17"/>
  </p:sldLayoutIdLst>
  <p:transition spd="med">
    <p:pull/>
  </p:transition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e.wikipedia.org/wiki/Faustbal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UnionFreistadt/?fref=ts" TargetMode="External"/><Relationship Id="rId5" Type="http://schemas.openxmlformats.org/officeDocument/2006/relationships/hyperlink" Target="https://www.facebook.com/DeutscheFaustballLiga/?fref=ts" TargetMode="External"/><Relationship Id="rId4" Type="http://schemas.openxmlformats.org/officeDocument/2006/relationships/hyperlink" Target="http://www.faustballbilder.d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311879" y="853856"/>
            <a:ext cx="9448800" cy="1825096"/>
          </a:xfrm>
        </p:spPr>
        <p:txBody>
          <a:bodyPr>
            <a:normAutofit fontScale="90000"/>
          </a:bodyPr>
          <a:lstStyle/>
          <a:p>
            <a:pPr algn="r"/>
            <a:r>
              <a:rPr lang="de-AT" sz="8800" dirty="0">
                <a:latin typeface="Bell MT" panose="02020503060305020303" pitchFamily="18" charset="0"/>
              </a:rPr>
              <a:t>Faustball</a:t>
            </a:r>
            <a:br>
              <a:rPr lang="de-AT" sz="8800" dirty="0">
                <a:latin typeface="Bell MT" panose="02020503060305020303" pitchFamily="18" charset="0"/>
              </a:rPr>
            </a:br>
            <a:r>
              <a:rPr lang="de-AT" sz="5600" dirty="0">
                <a:latin typeface="Bell MT" panose="02020503060305020303" pitchFamily="18" charset="0"/>
              </a:rPr>
              <a:t>von Michael Traxl</a:t>
            </a:r>
          </a:p>
        </p:txBody>
      </p:sp>
      <p:pic>
        <p:nvPicPr>
          <p:cNvPr id="2050" name="Picture 2" descr="http://www.ts-hoechst.com/images/stories/faustcom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017" y="2742367"/>
            <a:ext cx="3742899" cy="2952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108038"/>
      </p:ext>
    </p:extLst>
  </p:cSld>
  <p:clrMapOvr>
    <a:masterClrMapping/>
  </p:clrMapOvr>
  <p:transition spd="med">
    <p:pull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Inhalt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z="2800" dirty="0"/>
              <a:t>Allgemein</a:t>
            </a:r>
          </a:p>
          <a:p>
            <a:r>
              <a:rPr lang="de-AT" sz="2800" dirty="0"/>
              <a:t>Spielfeld</a:t>
            </a:r>
          </a:p>
          <a:p>
            <a:r>
              <a:rPr lang="de-AT" sz="2800" dirty="0"/>
              <a:t>Ball</a:t>
            </a:r>
          </a:p>
          <a:p>
            <a:r>
              <a:rPr lang="de-AT" sz="2800" dirty="0"/>
              <a:t>Spieler</a:t>
            </a:r>
          </a:p>
          <a:p>
            <a:r>
              <a:rPr lang="de-AT" sz="2800" dirty="0"/>
              <a:t>Geschichte</a:t>
            </a:r>
          </a:p>
          <a:p>
            <a:r>
              <a:rPr lang="de-AT" sz="2800" dirty="0"/>
              <a:t>Amtierende Meister</a:t>
            </a:r>
          </a:p>
          <a:p>
            <a:r>
              <a:rPr lang="de-AT" sz="2800" dirty="0"/>
              <a:t>Lieblingsmannschaft</a:t>
            </a:r>
          </a:p>
        </p:txBody>
      </p:sp>
      <p:pic>
        <p:nvPicPr>
          <p:cNvPr id="17410" name="Picture 2" descr="http://www.mrtecknau.ch/system/files/images/allgemein/faustball-hit_c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1574" y="2745517"/>
            <a:ext cx="3967692" cy="273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8B9085-9619-4334-AC0F-5F9C466A08EF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11565"/>
      </p:ext>
    </p:extLst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Spielidee?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AT" sz="2400" dirty="0"/>
              <a:t>Rückschlagspiel</a:t>
            </a:r>
          </a:p>
          <a:p>
            <a:r>
              <a:rPr lang="de-AT" sz="2400" dirty="0"/>
              <a:t>2 Halbfeldern</a:t>
            </a:r>
          </a:p>
          <a:p>
            <a:r>
              <a:rPr lang="de-AT" sz="2400" dirty="0"/>
              <a:t>Trennung:</a:t>
            </a:r>
          </a:p>
          <a:p>
            <a:pPr lvl="1"/>
            <a:r>
              <a:rPr lang="de-AT" sz="2400" dirty="0"/>
              <a:t>Mittellinie</a:t>
            </a:r>
          </a:p>
          <a:p>
            <a:pPr lvl="1"/>
            <a:r>
              <a:rPr lang="de-AT" sz="2400" dirty="0"/>
              <a:t>Netzartiges Band: </a:t>
            </a:r>
          </a:p>
          <a:p>
            <a:pPr lvl="2"/>
            <a:r>
              <a:rPr lang="de-AT" sz="2000" dirty="0"/>
              <a:t>5 cm breit</a:t>
            </a:r>
          </a:p>
          <a:p>
            <a:pPr lvl="2"/>
            <a:r>
              <a:rPr lang="de-AT" sz="2000" dirty="0"/>
              <a:t>Höhe: je nach Altersklasse</a:t>
            </a:r>
          </a:p>
          <a:p>
            <a:r>
              <a:rPr lang="de-AT" sz="2400" dirty="0"/>
              <a:t>1 Mannschaft:</a:t>
            </a:r>
          </a:p>
          <a:p>
            <a:pPr lvl="1"/>
            <a:r>
              <a:rPr lang="de-AT" sz="2400" dirty="0"/>
              <a:t>5 Spieler + 3 Reservespieler</a:t>
            </a:r>
          </a:p>
          <a:p>
            <a:pPr lvl="1"/>
            <a:endParaRPr lang="de-AT" dirty="0"/>
          </a:p>
          <a:p>
            <a:pPr lvl="1"/>
            <a:endParaRPr lang="de-AT" dirty="0"/>
          </a:p>
        </p:txBody>
      </p:sp>
      <p:pic>
        <p:nvPicPr>
          <p:cNvPr id="1028" name="Picture 4" descr="http://tvw-faustball.de/wp-content/uploads/2011/12/2012-09-04-19.00.24-800x4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7544" y="2605893"/>
            <a:ext cx="5335763" cy="3201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67B801-DB74-44A9-B3D9-22C13C734EB4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436967"/>
      </p:ext>
    </p:extLst>
  </p:cSld>
  <p:clrMapOvr>
    <a:masterClrMapping/>
  </p:clrMapOvr>
  <p:transition spd="med">
    <p:pull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Ballberührung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400" dirty="0"/>
              <a:t>Vor jeder Berührung darf der Ball 1x auf dem Boden aufspringen</a:t>
            </a:r>
          </a:p>
          <a:p>
            <a:pPr marL="685800" lvl="2">
              <a:spcBef>
                <a:spcPts val="1000"/>
              </a:spcBef>
            </a:pPr>
            <a:r>
              <a:rPr lang="de-AT" sz="2000" dirty="0"/>
              <a:t>Im eigenen Spielfeld!!</a:t>
            </a:r>
          </a:p>
          <a:p>
            <a:r>
              <a:rPr lang="de-AT" sz="2400" dirty="0"/>
              <a:t>Berührungen pro Spielzug: </a:t>
            </a:r>
          </a:p>
          <a:p>
            <a:pPr lvl="1"/>
            <a:r>
              <a:rPr lang="de-AT" sz="2400" dirty="0"/>
              <a:t>höchstens von 3 Spielern</a:t>
            </a:r>
          </a:p>
          <a:p>
            <a:pPr lvl="1"/>
            <a:r>
              <a:rPr lang="de-AT" sz="2400" dirty="0"/>
              <a:t>Danach muss der Ball beim Gegner sein</a:t>
            </a:r>
          </a:p>
          <a:p>
            <a:r>
              <a:rPr lang="de-AT" sz="2400" dirty="0"/>
              <a:t>Körperberührungen:</a:t>
            </a:r>
          </a:p>
          <a:p>
            <a:pPr lvl="1"/>
            <a:r>
              <a:rPr lang="de-AT" sz="2400" dirty="0"/>
              <a:t>Abwehr + Zuspiel: Innenseite des Unterarms</a:t>
            </a:r>
          </a:p>
          <a:p>
            <a:pPr lvl="1"/>
            <a:r>
              <a:rPr lang="de-AT" sz="2400" dirty="0"/>
              <a:t>Angriff + Angabe: Faust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pic>
        <p:nvPicPr>
          <p:cNvPr id="2052" name="Picture 4" descr="http://www.faustball-magazin.de/wp-content/uploads/2011/07/1088-Faustball_Micro_World_Championship_WE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2709" y="2665942"/>
            <a:ext cx="1690158" cy="169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://faustball.tvwehr.de/bilder/ball/ludwig-sw-150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1308" y="4582542"/>
            <a:ext cx="142875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7086F-9114-47BB-A65B-302D2E827F8B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307039"/>
      </p:ext>
    </p:extLst>
  </p:cSld>
  <p:clrMapOvr>
    <a:masterClrMapping/>
  </p:clrMapOvr>
  <p:transition spd="med">
    <p:pull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Zählweise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400" dirty="0"/>
              <a:t>Gespielt wird nach Punkten und Sätzen</a:t>
            </a:r>
          </a:p>
          <a:p>
            <a:r>
              <a:rPr lang="de-AT" sz="2400" dirty="0"/>
              <a:t>Mannschaft A Fehler = Mannschaft B Punkt</a:t>
            </a:r>
          </a:p>
          <a:p>
            <a:r>
              <a:rPr lang="de-AT" sz="2400" dirty="0"/>
              <a:t>Aufschlag:</a:t>
            </a:r>
          </a:p>
          <a:p>
            <a:pPr lvl="1"/>
            <a:r>
              <a:rPr lang="de-AT" sz="2400" dirty="0"/>
              <a:t>Mannschaft, die Fehler begangen hat</a:t>
            </a:r>
          </a:p>
          <a:p>
            <a:r>
              <a:rPr lang="de-AT" sz="2400" dirty="0"/>
              <a:t>Satzende:</a:t>
            </a:r>
          </a:p>
          <a:p>
            <a:pPr lvl="1"/>
            <a:r>
              <a:rPr lang="de-AT" sz="2400" dirty="0"/>
              <a:t>11 Punkte (2 Punkte Differenz)</a:t>
            </a:r>
          </a:p>
          <a:p>
            <a:pPr lvl="1"/>
            <a:r>
              <a:rPr lang="de-AT" sz="2400" dirty="0"/>
              <a:t>Höchsten 15:14</a:t>
            </a:r>
          </a:p>
          <a:p>
            <a:r>
              <a:rPr lang="de-AT" sz="2400" dirty="0"/>
              <a:t>Spielende:</a:t>
            </a:r>
          </a:p>
          <a:p>
            <a:pPr lvl="1"/>
            <a:r>
              <a:rPr lang="de-AT" sz="2400" dirty="0"/>
              <a:t>Anzahl der Gewinnsätze </a:t>
            </a:r>
          </a:p>
          <a:p>
            <a:endParaRPr lang="de-AT" dirty="0"/>
          </a:p>
          <a:p>
            <a:endParaRPr lang="de-AT" dirty="0"/>
          </a:p>
        </p:txBody>
      </p:sp>
      <p:pic>
        <p:nvPicPr>
          <p:cNvPr id="3074" name="Picture 2" descr="https://www.volley-shop.de/images/87061-Punktetafel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" t="11426" r="9242" b="19007"/>
          <a:stretch/>
        </p:blipFill>
        <p:spPr bwMode="auto">
          <a:xfrm>
            <a:off x="7563921" y="3149599"/>
            <a:ext cx="3789879" cy="2523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F27E9-B5AE-4CC0-9672-8021372193F7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06603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Fehler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3098800"/>
            <a:ext cx="10820400" cy="3119885"/>
          </a:xfrm>
        </p:spPr>
        <p:txBody>
          <a:bodyPr>
            <a:noAutofit/>
          </a:bodyPr>
          <a:lstStyle/>
          <a:p>
            <a:r>
              <a:rPr lang="de-AT" sz="2800" dirty="0"/>
              <a:t>Ball oder Spieler berührt Band/Pfosten</a:t>
            </a:r>
          </a:p>
          <a:p>
            <a:r>
              <a:rPr lang="de-AT" sz="2800" dirty="0"/>
              <a:t>Ball wird seitlich an den Pfosten oder </a:t>
            </a:r>
          </a:p>
          <a:p>
            <a:pPr marL="0" indent="0">
              <a:buNone/>
            </a:pPr>
            <a:r>
              <a:rPr lang="de-AT" sz="2800" dirty="0"/>
              <a:t>   unterhalb des Bandes gespielt</a:t>
            </a:r>
          </a:p>
          <a:p>
            <a:r>
              <a:rPr lang="de-AT" sz="2800" dirty="0"/>
              <a:t>Ball springt außerhalb des Spielfeldes auf</a:t>
            </a:r>
          </a:p>
          <a:p>
            <a:r>
              <a:rPr lang="de-AT" sz="2800" dirty="0"/>
              <a:t>Ball berührt 2x den Boden</a:t>
            </a:r>
          </a:p>
          <a:p>
            <a:r>
              <a:rPr lang="de-AT" sz="2800" dirty="0"/>
              <a:t>Mehr als 3 Berührungen (ab U14)</a:t>
            </a: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5695" y="2953349"/>
            <a:ext cx="1908705" cy="2881064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5B5E5-B998-44DC-ABFC-CFC28D44921C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401272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Fehler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3369733"/>
            <a:ext cx="10820400" cy="2848952"/>
          </a:xfrm>
        </p:spPr>
        <p:txBody>
          <a:bodyPr/>
          <a:lstStyle/>
          <a:p>
            <a:r>
              <a:rPr lang="de-AT" sz="2800" dirty="0"/>
              <a:t>1 Spieler hatte 2 Berührungen</a:t>
            </a:r>
          </a:p>
          <a:p>
            <a:r>
              <a:rPr lang="de-AT" sz="2800" dirty="0"/>
              <a:t>Aufschläger berührt oder übertritt Aufschlaglinie</a:t>
            </a:r>
          </a:p>
          <a:p>
            <a:r>
              <a:rPr lang="de-AT" sz="2800" dirty="0"/>
              <a:t>Ball berührt anderen Körperteil als den Arm</a:t>
            </a:r>
          </a:p>
          <a:p>
            <a:r>
              <a:rPr lang="de-AT" sz="2800" dirty="0"/>
              <a:t>Halle: </a:t>
            </a:r>
          </a:p>
          <a:p>
            <a:pPr lvl="1"/>
            <a:r>
              <a:rPr lang="de-AT" sz="2400" dirty="0"/>
              <a:t>Deckenberührung beim überspielen zum Gegner</a:t>
            </a:r>
          </a:p>
          <a:p>
            <a:pPr lvl="1"/>
            <a:r>
              <a:rPr lang="de-AT" sz="2400" dirty="0"/>
              <a:t>Wandberührung</a:t>
            </a:r>
          </a:p>
          <a:p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202EF-4C96-460C-88FA-0DCBEE133380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518041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Feld- und Hallensaison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3716867"/>
            <a:ext cx="10820400" cy="2501818"/>
          </a:xfrm>
        </p:spPr>
        <p:txBody>
          <a:bodyPr/>
          <a:lstStyle/>
          <a:p>
            <a:r>
              <a:rPr lang="de-AT" sz="2800" dirty="0"/>
              <a:t>Kein saisonabhängiger Sport</a:t>
            </a:r>
          </a:p>
          <a:p>
            <a:r>
              <a:rPr lang="de-AT" sz="2800" dirty="0"/>
              <a:t>Herbst und Frühjahr (Feldsaison):</a:t>
            </a:r>
          </a:p>
          <a:p>
            <a:pPr lvl="1"/>
            <a:r>
              <a:rPr lang="de-AT" sz="2800" dirty="0"/>
              <a:t>Am Sportplatz</a:t>
            </a:r>
          </a:p>
          <a:p>
            <a:r>
              <a:rPr lang="de-AT" sz="2800" dirty="0"/>
              <a:t>Winter (Hallensaison):</a:t>
            </a:r>
          </a:p>
          <a:p>
            <a:pPr marL="685800" lvl="2">
              <a:spcBef>
                <a:spcPts val="1000"/>
              </a:spcBef>
            </a:pPr>
            <a:r>
              <a:rPr lang="de-AT" sz="2400" dirty="0"/>
              <a:t>In der Halle</a:t>
            </a:r>
          </a:p>
          <a:p>
            <a:endParaRPr lang="de-AT" dirty="0"/>
          </a:p>
          <a:p>
            <a:endParaRPr lang="de-AT" dirty="0"/>
          </a:p>
          <a:p>
            <a:pPr lvl="1"/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4266" y="2057401"/>
            <a:ext cx="4538134" cy="2269067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08" r="18958"/>
          <a:stretch/>
        </p:blipFill>
        <p:spPr>
          <a:xfrm>
            <a:off x="6874933" y="4206143"/>
            <a:ext cx="4258733" cy="2132868"/>
          </a:xfrm>
          <a:prstGeom prst="rect">
            <a:avLst/>
          </a:prstGeom>
        </p:spPr>
      </p:pic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E7AA7-7977-47AB-9D54-B9FF08E745C8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858680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Spielfeld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3716867"/>
            <a:ext cx="10820400" cy="2501818"/>
          </a:xfrm>
        </p:spPr>
        <p:txBody>
          <a:bodyPr>
            <a:normAutofit/>
          </a:bodyPr>
          <a:lstStyle/>
          <a:p>
            <a:r>
              <a:rPr lang="de-AT" sz="2800" dirty="0"/>
              <a:t>Spielfeldgröße:</a:t>
            </a:r>
          </a:p>
          <a:p>
            <a:pPr lvl="1"/>
            <a:r>
              <a:rPr lang="de-AT" sz="2800" dirty="0"/>
              <a:t>Feld: 50m x 20m</a:t>
            </a:r>
          </a:p>
          <a:p>
            <a:pPr lvl="1"/>
            <a:r>
              <a:rPr lang="de-AT" sz="2800" dirty="0"/>
              <a:t>Halle: 40m x 20m</a:t>
            </a:r>
          </a:p>
          <a:p>
            <a:r>
              <a:rPr lang="de-AT" sz="2800" dirty="0"/>
              <a:t>Aufschlaglinie:</a:t>
            </a:r>
          </a:p>
          <a:p>
            <a:pPr lvl="1"/>
            <a:r>
              <a:rPr lang="de-AT" sz="2800" dirty="0"/>
              <a:t>3m von der Mittellinie entfernt</a:t>
            </a:r>
          </a:p>
          <a:p>
            <a:endParaRPr lang="de-AT" dirty="0"/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5895" y="2313870"/>
            <a:ext cx="4313121" cy="3631648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D8675-CCEA-45AC-83BB-4180640A7DC8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158286"/>
      </p:ext>
    </p:extLst>
  </p:cSld>
  <p:clrMapOvr>
    <a:masterClrMapping/>
  </p:clrMapOvr>
  <p:transition spd="med">
    <p:pull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Spielfeld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2692400"/>
            <a:ext cx="10820400" cy="3526285"/>
          </a:xfrm>
        </p:spPr>
        <p:txBody>
          <a:bodyPr/>
          <a:lstStyle/>
          <a:p>
            <a:r>
              <a:rPr lang="de-AT" sz="2800" dirty="0"/>
              <a:t>Auslauf:</a:t>
            </a:r>
          </a:p>
          <a:p>
            <a:pPr lvl="1"/>
            <a:r>
              <a:rPr lang="de-AT" sz="2800" dirty="0"/>
              <a:t>Feld:</a:t>
            </a:r>
          </a:p>
          <a:p>
            <a:pPr lvl="2"/>
            <a:r>
              <a:rPr lang="de-AT" sz="2400" dirty="0"/>
              <a:t>8m nach hinten</a:t>
            </a:r>
          </a:p>
          <a:p>
            <a:pPr lvl="2"/>
            <a:r>
              <a:rPr lang="de-AT" sz="2400" dirty="0"/>
              <a:t>6m an den Seiten</a:t>
            </a:r>
          </a:p>
          <a:p>
            <a:pPr lvl="1"/>
            <a:r>
              <a:rPr lang="de-AT" sz="2800" dirty="0"/>
              <a:t>Halle:</a:t>
            </a:r>
          </a:p>
          <a:p>
            <a:pPr lvl="2"/>
            <a:r>
              <a:rPr lang="de-AT" sz="2400" dirty="0"/>
              <a:t>Durch Wand bzw. Tribüne begrenzt</a:t>
            </a:r>
          </a:p>
          <a:p>
            <a:pPr lvl="2"/>
            <a:r>
              <a:rPr lang="de-AT" sz="2400" dirty="0"/>
              <a:t>1m nach hinten</a:t>
            </a:r>
          </a:p>
          <a:p>
            <a:pPr lvl="2"/>
            <a:r>
              <a:rPr lang="de-AT" sz="2400" dirty="0"/>
              <a:t>0,5m an den Seiten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" t="2065" r="1241" b="2053"/>
          <a:stretch/>
        </p:blipFill>
        <p:spPr>
          <a:xfrm>
            <a:off x="7069667" y="2336800"/>
            <a:ext cx="4453466" cy="2074333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90458-3FCD-4BDC-8C43-CE7A75283D3A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428904"/>
      </p:ext>
    </p:extLst>
  </p:cSld>
  <p:clrMapOvr>
    <a:masterClrMapping/>
  </p:clrMapOvr>
  <p:transition spd="med">
    <p:pull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Ball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400" dirty="0"/>
              <a:t>Hohl und mit Luft gefühlt:</a:t>
            </a:r>
          </a:p>
          <a:p>
            <a:pPr lvl="1"/>
            <a:r>
              <a:rPr lang="de-AT" sz="2400" dirty="0"/>
              <a:t>0,55 – 0,70 bar</a:t>
            </a:r>
          </a:p>
          <a:p>
            <a:r>
              <a:rPr lang="de-AT" sz="2400" dirty="0"/>
              <a:t>Oberfläche:</a:t>
            </a:r>
          </a:p>
          <a:p>
            <a:pPr lvl="1"/>
            <a:r>
              <a:rPr lang="de-AT" sz="2400" dirty="0"/>
              <a:t>Naturleder</a:t>
            </a:r>
          </a:p>
          <a:p>
            <a:pPr lvl="1"/>
            <a:r>
              <a:rPr lang="de-AT" sz="2400" dirty="0"/>
              <a:t>Kunststoffüberzüge</a:t>
            </a:r>
          </a:p>
          <a:p>
            <a:r>
              <a:rPr lang="de-AT" sz="2400" dirty="0"/>
              <a:t>Gewicht:</a:t>
            </a:r>
          </a:p>
          <a:p>
            <a:pPr lvl="1"/>
            <a:r>
              <a:rPr lang="de-AT" sz="2400" dirty="0"/>
              <a:t>Damen: 320 – 340g</a:t>
            </a:r>
          </a:p>
          <a:p>
            <a:pPr lvl="1"/>
            <a:r>
              <a:rPr lang="de-AT" sz="2400" dirty="0"/>
              <a:t>Männer: 350 – 370g</a:t>
            </a: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1934" y="2934229"/>
            <a:ext cx="3462866" cy="2294149"/>
          </a:xfrm>
          <a:prstGeom prst="rect">
            <a:avLst/>
          </a:prstGeom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12C31-3B79-4630-A954-693517433783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194161"/>
      </p:ext>
    </p:extLst>
  </p:cSld>
  <p:clrMapOvr>
    <a:masterClrMapping/>
  </p:clrMapOvr>
  <p:transition spd="med">
    <p:pull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Aufstellung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2734733"/>
            <a:ext cx="10820400" cy="3483952"/>
          </a:xfrm>
        </p:spPr>
        <p:txBody>
          <a:bodyPr>
            <a:normAutofit/>
          </a:bodyPr>
          <a:lstStyle/>
          <a:p>
            <a:r>
              <a:rPr lang="de-AT" sz="2400" dirty="0"/>
              <a:t>Feste Position für jeden Spieler</a:t>
            </a:r>
          </a:p>
          <a:p>
            <a:r>
              <a:rPr lang="de-AT" sz="2400" dirty="0"/>
              <a:t>W-Aufstellung: (A)</a:t>
            </a:r>
          </a:p>
          <a:p>
            <a:pPr lvl="1"/>
            <a:r>
              <a:rPr lang="de-AT" sz="2400" dirty="0"/>
              <a:t>Zuspieler ist auf Höhe der Angreifer</a:t>
            </a:r>
          </a:p>
          <a:p>
            <a:pPr lvl="1"/>
            <a:r>
              <a:rPr lang="de-AT" sz="2400" dirty="0"/>
              <a:t>Bei langsamen Angreifern (kurze Bälle)</a:t>
            </a:r>
          </a:p>
          <a:p>
            <a:pPr lvl="1"/>
            <a:r>
              <a:rPr lang="de-AT" sz="2400" dirty="0" err="1"/>
              <a:t>Abwehrer</a:t>
            </a:r>
            <a:r>
              <a:rPr lang="de-AT" sz="2400" dirty="0"/>
              <a:t> müssen noch mehr Raum abdecken</a:t>
            </a:r>
          </a:p>
          <a:p>
            <a:r>
              <a:rPr lang="de-AT" sz="2400" dirty="0"/>
              <a:t>U-Aufstellung: (B)</a:t>
            </a:r>
          </a:p>
          <a:p>
            <a:pPr lvl="1"/>
            <a:r>
              <a:rPr lang="de-AT" sz="2400" dirty="0"/>
              <a:t>Zuspieler steht an der Grundlinie</a:t>
            </a:r>
          </a:p>
          <a:p>
            <a:pPr lvl="1"/>
            <a:r>
              <a:rPr lang="de-AT" sz="2400" dirty="0"/>
              <a:t>Zuspieler hat höheres Laufpensum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pic>
        <p:nvPicPr>
          <p:cNvPr id="5122" name="Picture 2" descr="https://upload.wikimedia.org/wikipedia/commons/1/19/Faustball_Aufstellu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132" y="2057401"/>
            <a:ext cx="4434247" cy="2288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9CAEC-9C73-4ADE-B507-08816A54F953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111190"/>
      </p:ext>
    </p:extLst>
  </p:cSld>
  <p:clrMapOvr>
    <a:masterClrMapping/>
  </p:clrMapOvr>
  <p:transition spd="med">
    <p:pull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Angabe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/>
              <a:t>Wichtige Eigenschaften des Aufschlägers:</a:t>
            </a:r>
          </a:p>
          <a:p>
            <a:pPr lvl="1"/>
            <a:r>
              <a:rPr lang="de-AT" dirty="0"/>
              <a:t>Schlagkraft</a:t>
            </a:r>
          </a:p>
          <a:p>
            <a:pPr lvl="1"/>
            <a:r>
              <a:rPr lang="de-AT" dirty="0"/>
              <a:t>Treffsicherheit</a:t>
            </a:r>
          </a:p>
          <a:p>
            <a:pPr lvl="1"/>
            <a:r>
              <a:rPr lang="de-AT" dirty="0"/>
              <a:t>Optimaler Bewegungsablauf</a:t>
            </a:r>
          </a:p>
          <a:p>
            <a:r>
              <a:rPr lang="de-AT" dirty="0"/>
              <a:t>Aufschlag:</a:t>
            </a:r>
          </a:p>
          <a:p>
            <a:pPr lvl="1"/>
            <a:r>
              <a:rPr lang="de-AT" dirty="0"/>
              <a:t>Gegner unter Druck setzen </a:t>
            </a:r>
          </a:p>
          <a:p>
            <a:pPr lvl="1"/>
            <a:r>
              <a:rPr lang="de-AT" dirty="0"/>
              <a:t>Punkt erzielen</a:t>
            </a:r>
          </a:p>
          <a:p>
            <a:r>
              <a:rPr lang="de-AT" dirty="0"/>
              <a:t>Angabe hinter 3m-Linie</a:t>
            </a:r>
          </a:p>
          <a:p>
            <a:r>
              <a:rPr lang="de-AT" dirty="0"/>
              <a:t>Sprungservice:</a:t>
            </a:r>
          </a:p>
          <a:p>
            <a:pPr lvl="1"/>
            <a:r>
              <a:rPr lang="de-AT" dirty="0"/>
              <a:t>1. Bodenberührung vor 3m-Linie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229" y="1752761"/>
            <a:ext cx="1849438" cy="2791604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201" y="3566638"/>
            <a:ext cx="1955800" cy="2952151"/>
          </a:xfrm>
          <a:prstGeom prst="rect">
            <a:avLst/>
          </a:prstGeom>
        </p:spPr>
      </p:pic>
      <p:pic>
        <p:nvPicPr>
          <p:cNvPr id="13314" name="Picture 2" descr="https://upload.wikimedia.org/wikipedia/commons/b/b4/Fistball_Serv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057" y="1196520"/>
            <a:ext cx="4257410" cy="697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B9E98-E7AA-4722-9EBE-3FEF75051317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672029"/>
      </p:ext>
    </p:extLst>
  </p:cSld>
  <p:clrMapOvr>
    <a:masterClrMapping/>
  </p:clrMapOvr>
  <p:transition spd="med">
    <p:pull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Abwehr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sz="2400" dirty="0"/>
              <a:t>Ohne Abwehr </a:t>
            </a:r>
            <a:r>
              <a:rPr lang="de-AT" sz="2400" dirty="0">
                <a:sym typeface="Wingdings" panose="05000000000000000000" pitchFamily="2" charset="2"/>
              </a:rPr>
              <a:t> kein Angriff</a:t>
            </a:r>
          </a:p>
          <a:p>
            <a:r>
              <a:rPr lang="de-AT" sz="2400" dirty="0">
                <a:sym typeface="Wingdings" panose="05000000000000000000" pitchFamily="2" charset="2"/>
              </a:rPr>
              <a:t>Schlechte Abwehr  schlechter Angriff</a:t>
            </a:r>
          </a:p>
          <a:p>
            <a:r>
              <a:rPr lang="de-AT" sz="2400" dirty="0">
                <a:sym typeface="Wingdings" panose="05000000000000000000" pitchFamily="2" charset="2"/>
              </a:rPr>
              <a:t>Hechtsprung</a:t>
            </a:r>
          </a:p>
          <a:p>
            <a:r>
              <a:rPr lang="de-AT" sz="2400" dirty="0">
                <a:sym typeface="Wingdings" panose="05000000000000000000" pitchFamily="2" charset="2"/>
              </a:rPr>
              <a:t>Fähigkeiten eines guten Abwehrspielers: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Gewandtheit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Schnelligkeit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Reaktionsvermögen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Sicherheit am Ball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Stellungsspiel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Mut zum körperlichen Einsatz</a:t>
            </a:r>
          </a:p>
          <a:p>
            <a:endParaRPr lang="de-AT" dirty="0">
              <a:sym typeface="Wingdings" panose="05000000000000000000" pitchFamily="2" charset="2"/>
            </a:endParaRPr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648" y="2446868"/>
            <a:ext cx="3236685" cy="188806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399" y="4189767"/>
            <a:ext cx="3064933" cy="1851730"/>
          </a:xfrm>
          <a:prstGeom prst="rect">
            <a:avLst/>
          </a:prstGeom>
        </p:spPr>
      </p:pic>
      <p:pic>
        <p:nvPicPr>
          <p:cNvPr id="14338" name="Picture 2" descr="https://upload.wikimedia.org/wikipedia/commons/f/fd/Fistball_Defens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640" y="587185"/>
            <a:ext cx="3832225" cy="1444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A0A49-50B8-4C41-8A36-D0A2E7524F47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34432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Zuspiel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3539067"/>
            <a:ext cx="10820400" cy="2679618"/>
          </a:xfrm>
        </p:spPr>
        <p:txBody>
          <a:bodyPr/>
          <a:lstStyle/>
          <a:p>
            <a:r>
              <a:rPr lang="de-AT" sz="2400" dirty="0"/>
              <a:t>Gutes Zuspiel </a:t>
            </a:r>
            <a:r>
              <a:rPr lang="de-AT" sz="2400" dirty="0">
                <a:sym typeface="Wingdings" panose="05000000000000000000" pitchFamily="2" charset="2"/>
              </a:rPr>
              <a:t> guter Angriff </a:t>
            </a:r>
          </a:p>
          <a:p>
            <a:r>
              <a:rPr lang="de-AT" sz="2400" dirty="0">
                <a:sym typeface="Wingdings" panose="05000000000000000000" pitchFamily="2" charset="2"/>
              </a:rPr>
              <a:t>Schlechtes Zuspiel  schlechter Angriff</a:t>
            </a:r>
          </a:p>
          <a:p>
            <a:r>
              <a:rPr lang="de-AT" sz="2400" dirty="0">
                <a:sym typeface="Wingdings" panose="05000000000000000000" pitchFamily="2" charset="2"/>
              </a:rPr>
              <a:t>Von jeder Position in und außerhalb des Feldes</a:t>
            </a:r>
          </a:p>
          <a:p>
            <a:r>
              <a:rPr lang="de-AT" sz="2400" dirty="0">
                <a:sym typeface="Wingdings" panose="05000000000000000000" pitchFamily="2" charset="2"/>
              </a:rPr>
              <a:t>2 Arten des Zuspiels: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Indirekt</a:t>
            </a:r>
          </a:p>
          <a:p>
            <a:pPr lvl="1"/>
            <a:r>
              <a:rPr lang="de-AT" sz="2400" dirty="0">
                <a:sym typeface="Wingdings" panose="05000000000000000000" pitchFamily="2" charset="2"/>
              </a:rPr>
              <a:t>Direkt</a:t>
            </a:r>
            <a:endParaRPr lang="de-AT" sz="2400" dirty="0"/>
          </a:p>
          <a:p>
            <a:endParaRPr lang="de-AT" dirty="0">
              <a:sym typeface="Wingdings" panose="05000000000000000000" pitchFamily="2" charset="2"/>
            </a:endParaRPr>
          </a:p>
          <a:p>
            <a:endParaRPr lang="de-AT" dirty="0">
              <a:sym typeface="Wingdings" panose="05000000000000000000" pitchFamily="2" charset="2"/>
            </a:endParaRPr>
          </a:p>
          <a:p>
            <a:endParaRPr lang="de-AT" dirty="0">
              <a:sym typeface="Wingdings" panose="05000000000000000000" pitchFamily="2" charset="2"/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466" y="1280156"/>
            <a:ext cx="1600202" cy="2400303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8278" y="2903213"/>
            <a:ext cx="1711855" cy="2955721"/>
          </a:xfrm>
          <a:prstGeom prst="rect">
            <a:avLst/>
          </a:prstGeom>
        </p:spPr>
      </p:pic>
      <p:pic>
        <p:nvPicPr>
          <p:cNvPr id="15362" name="Picture 2" descr="https://upload.wikimedia.org/wikipedia/commons/7/73/Fistball_Se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443" y="1772767"/>
            <a:ext cx="4365890" cy="1431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86D3B-961C-4EBC-83FE-ACD3F8433602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8945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Angriff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400" dirty="0"/>
              <a:t>Eigenschaften des guten Angreifers:</a:t>
            </a:r>
          </a:p>
          <a:p>
            <a:pPr lvl="1"/>
            <a:r>
              <a:rPr lang="de-AT" sz="2400" dirty="0"/>
              <a:t>Gute Schlag- und Sprungkraft</a:t>
            </a:r>
          </a:p>
          <a:p>
            <a:pPr lvl="1"/>
            <a:r>
              <a:rPr lang="de-AT" sz="2400" dirty="0"/>
              <a:t>Blick für Schwächen im Stellungsspiel</a:t>
            </a:r>
          </a:p>
          <a:p>
            <a:pPr lvl="1"/>
            <a:r>
              <a:rPr lang="de-AT" sz="2400" dirty="0"/>
              <a:t>Variables Leinenspiel</a:t>
            </a:r>
          </a:p>
          <a:p>
            <a:pPr lvl="1"/>
            <a:r>
              <a:rPr lang="de-AT" sz="2400" dirty="0"/>
              <a:t>Großes </a:t>
            </a:r>
            <a:r>
              <a:rPr lang="de-AT" sz="2400" dirty="0" err="1"/>
              <a:t>Schlagrepetroire</a:t>
            </a:r>
            <a:endParaRPr lang="de-AT" sz="2400" dirty="0"/>
          </a:p>
          <a:p>
            <a:r>
              <a:rPr lang="de-AT" sz="2400" dirty="0"/>
              <a:t>Aufgabe:</a:t>
            </a:r>
          </a:p>
          <a:p>
            <a:pPr lvl="1"/>
            <a:r>
              <a:rPr lang="de-AT" sz="2400" dirty="0"/>
              <a:t>Punkt erzielen</a:t>
            </a:r>
          </a:p>
          <a:p>
            <a:r>
              <a:rPr lang="de-AT" sz="2400" dirty="0"/>
              <a:t>Spezieller Angriff: (Halle)</a:t>
            </a:r>
          </a:p>
          <a:p>
            <a:pPr lvl="1"/>
            <a:r>
              <a:rPr lang="de-AT" sz="2400" dirty="0"/>
              <a:t>Prellball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5091" y="1829565"/>
            <a:ext cx="1857375" cy="2971800"/>
          </a:xfrm>
          <a:prstGeom prst="rect">
            <a:avLst/>
          </a:prstGeom>
        </p:spPr>
      </p:pic>
      <p:pic>
        <p:nvPicPr>
          <p:cNvPr id="16386" name="Picture 2" descr="https://upload.wikimedia.org/wikipedia/commons/thumb/4/44/Fistball_Attack.png/440px-Fistball_Attack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6"/>
          <a:stretch/>
        </p:blipFill>
        <p:spPr bwMode="auto">
          <a:xfrm>
            <a:off x="3378199" y="844195"/>
            <a:ext cx="5053152" cy="985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2466" y="3404147"/>
            <a:ext cx="1956330" cy="3068753"/>
          </a:xfrm>
          <a:prstGeom prst="rect">
            <a:avLst/>
          </a:prstGeom>
        </p:spPr>
      </p:pic>
      <p:sp>
        <p:nvSpPr>
          <p:cNvPr id="8" name="Datumsplatzhalt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C1C9D4-7C3E-4413-BCA5-1430F66E5B86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9" name="Fußzeilenplatzhalt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76156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Unparteiische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2760133"/>
            <a:ext cx="10820400" cy="3458552"/>
          </a:xfrm>
        </p:spPr>
        <p:txBody>
          <a:bodyPr>
            <a:normAutofit/>
          </a:bodyPr>
          <a:lstStyle/>
          <a:p>
            <a:r>
              <a:rPr lang="de-AT" sz="2400" dirty="0"/>
              <a:t>Schiedsrichter:</a:t>
            </a:r>
          </a:p>
          <a:p>
            <a:pPr lvl="1"/>
            <a:r>
              <a:rPr lang="de-AT" sz="2400" dirty="0"/>
              <a:t>Alleinige Entscheidungsbefugnis</a:t>
            </a:r>
          </a:p>
          <a:p>
            <a:pPr lvl="1"/>
            <a:r>
              <a:rPr lang="de-AT" sz="2400" dirty="0"/>
              <a:t>Entscheidet über Punkt oder Fehler</a:t>
            </a:r>
          </a:p>
          <a:p>
            <a:r>
              <a:rPr lang="de-AT" sz="2400" dirty="0"/>
              <a:t>Linienrichter:</a:t>
            </a:r>
          </a:p>
          <a:p>
            <a:pPr lvl="1"/>
            <a:r>
              <a:rPr lang="de-AT" sz="2400" dirty="0"/>
              <a:t>Gegenüberliegenden Feldecken</a:t>
            </a:r>
          </a:p>
          <a:p>
            <a:pPr lvl="1"/>
            <a:r>
              <a:rPr lang="de-AT" sz="2400" dirty="0"/>
              <a:t>An den Seiten wo der Schiri keine Einsicht hat</a:t>
            </a:r>
          </a:p>
          <a:p>
            <a:r>
              <a:rPr lang="de-AT" sz="2400" dirty="0" err="1"/>
              <a:t>Anschreiber</a:t>
            </a:r>
            <a:r>
              <a:rPr lang="de-AT" sz="2400" dirty="0"/>
              <a:t>:</a:t>
            </a:r>
          </a:p>
          <a:p>
            <a:pPr lvl="1"/>
            <a:r>
              <a:rPr lang="de-AT" sz="2400" dirty="0"/>
              <a:t>Dokumentiert alle Vorkommnisse (Punkt, Karten,…)</a:t>
            </a:r>
          </a:p>
          <a:p>
            <a:endParaRPr lang="de-AT" sz="2400" dirty="0"/>
          </a:p>
        </p:txBody>
      </p:sp>
      <p:pic>
        <p:nvPicPr>
          <p:cNvPr id="6146" name="Picture 2" descr="http://shtv-faustball.de/wp/wp-content/uploads/2015/06/18246137856_951174a42e_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2775" y="2544762"/>
            <a:ext cx="3021772" cy="1860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upload.wikimedia.org/wikipedia/commons/b/b3/Faustball_Unparteiisch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637" y="970597"/>
            <a:ext cx="3730094" cy="1865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C3D90-36BF-41A5-BA18-8A5904CEAAF1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173997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Geschichte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Wurzeln liegen im südlichen Europa</a:t>
            </a:r>
          </a:p>
          <a:p>
            <a:r>
              <a:rPr lang="de-AT" dirty="0"/>
              <a:t>Ca. 3 Jh. v. Chr.</a:t>
            </a:r>
          </a:p>
          <a:p>
            <a:r>
              <a:rPr lang="de-AT" dirty="0"/>
              <a:t>Erste Aufzeichnungen im Jahre 240 n. Chr. </a:t>
            </a:r>
          </a:p>
          <a:p>
            <a:r>
              <a:rPr lang="de-AT" dirty="0"/>
              <a:t>1555 schrieb Antonio </a:t>
            </a:r>
            <a:r>
              <a:rPr lang="de-AT" dirty="0" err="1"/>
              <a:t>Scaino</a:t>
            </a:r>
            <a:r>
              <a:rPr lang="de-AT" dirty="0"/>
              <a:t> erste Regeln nieder (Ballonspiel)</a:t>
            </a:r>
          </a:p>
          <a:p>
            <a:r>
              <a:rPr lang="de-AT" dirty="0"/>
              <a:t>1870 führte Georg Weber den Faustballsport in Deutschland ein</a:t>
            </a:r>
          </a:p>
          <a:p>
            <a:r>
              <a:rPr lang="de-AT" dirty="0"/>
              <a:t>25 Jahre später verfasste er das erste deutsche Regelwerk</a:t>
            </a:r>
          </a:p>
          <a:p>
            <a:r>
              <a:rPr lang="de-AT" dirty="0"/>
              <a:t>Im 20. Jh. Weitere Regeländerungen </a:t>
            </a:r>
            <a:r>
              <a:rPr lang="de-AT" dirty="0">
                <a:sym typeface="Wingdings" panose="05000000000000000000" pitchFamily="2" charset="2"/>
              </a:rPr>
              <a:t> das Spiel wurde athletischer und dynamischer</a:t>
            </a:r>
          </a:p>
          <a:p>
            <a:r>
              <a:rPr lang="de-AT" dirty="0">
                <a:sym typeface="Wingdings" panose="05000000000000000000" pitchFamily="2" charset="2"/>
              </a:rPr>
              <a:t>Deutsche Auswanderer verbreiteten das Spiel in Amerika und Afrika</a:t>
            </a:r>
          </a:p>
          <a:p>
            <a:r>
              <a:rPr lang="de-AT" dirty="0">
                <a:sym typeface="Wingdings" panose="05000000000000000000" pitchFamily="2" charset="2"/>
              </a:rPr>
              <a:t>1960 wurde der Internationale Faustballverband (IFV) gegründet</a:t>
            </a: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93F84-9BF8-41F9-B39A-3491E784C0E6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306356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Spielbetrieb heute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sz="2400" dirty="0"/>
              <a:t>Hauptsächlich in Europa und Südamerika</a:t>
            </a:r>
          </a:p>
          <a:p>
            <a:r>
              <a:rPr lang="de-AT" sz="2400" dirty="0"/>
              <a:t>Führende Faustballnationen:</a:t>
            </a:r>
          </a:p>
          <a:p>
            <a:pPr lvl="1"/>
            <a:r>
              <a:rPr lang="de-AT" sz="2400" dirty="0"/>
              <a:t>Deutschland</a:t>
            </a:r>
          </a:p>
          <a:p>
            <a:pPr lvl="1"/>
            <a:r>
              <a:rPr lang="de-AT" sz="2400" dirty="0"/>
              <a:t>Österreich</a:t>
            </a:r>
          </a:p>
          <a:p>
            <a:pPr lvl="1"/>
            <a:r>
              <a:rPr lang="de-AT" sz="2400" dirty="0"/>
              <a:t>Brasilien</a:t>
            </a:r>
          </a:p>
          <a:p>
            <a:r>
              <a:rPr lang="de-AT" sz="2400" dirty="0"/>
              <a:t>Faustball ist nicht olympisch!!</a:t>
            </a:r>
          </a:p>
          <a:p>
            <a:r>
              <a:rPr lang="de-AT" sz="2400" dirty="0"/>
              <a:t>Randgruppendasein</a:t>
            </a:r>
          </a:p>
          <a:p>
            <a:r>
              <a:rPr lang="de-AT" sz="2400" dirty="0"/>
              <a:t>Keine Verdienstmöglichkeit</a:t>
            </a:r>
          </a:p>
          <a:p>
            <a:endParaRPr lang="de-AT" dirty="0"/>
          </a:p>
        </p:txBody>
      </p:sp>
      <p:pic>
        <p:nvPicPr>
          <p:cNvPr id="7170" name="Picture 2" descr="http://www.wtv.kaivdp.de/cms/wp-content/uploads/2015/07/cropped-2015-07-25-Doppel-heimspieltag-2.-Bundesliga-Nord-0061-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840" y="3137554"/>
            <a:ext cx="4763559" cy="199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DC32D-A8EB-4AD1-AE83-44F95E405849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098234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Amtierende Meister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tabLst>
                <a:tab pos="87313" algn="l"/>
              </a:tabLst>
            </a:pPr>
            <a:r>
              <a:rPr lang="de-AT" sz="3200" dirty="0"/>
              <a:t>Amtierender Weltmeister:</a:t>
            </a:r>
          </a:p>
          <a:p>
            <a:pPr marL="685800" lvl="3">
              <a:tabLst>
                <a:tab pos="87313" algn="l"/>
              </a:tabLst>
            </a:pPr>
            <a:r>
              <a:rPr lang="de-AT" sz="2400" dirty="0"/>
              <a:t>Herren: Deutschland (2015)</a:t>
            </a:r>
          </a:p>
          <a:p>
            <a:pPr marL="685800" lvl="3">
              <a:tabLst>
                <a:tab pos="87313" algn="l"/>
              </a:tabLst>
            </a:pPr>
            <a:r>
              <a:rPr lang="de-AT" sz="2400" dirty="0"/>
              <a:t>Damen: Deutschland (2014)</a:t>
            </a:r>
          </a:p>
          <a:p>
            <a:pPr marL="228600" lvl="1">
              <a:tabLst>
                <a:tab pos="87313" algn="l"/>
              </a:tabLst>
            </a:pPr>
            <a:r>
              <a:rPr lang="de-AT" sz="3200" dirty="0"/>
              <a:t>Amtierender Europameister:</a:t>
            </a:r>
          </a:p>
          <a:p>
            <a:pPr marL="685800" lvl="3">
              <a:tabLst>
                <a:tab pos="87313" algn="l"/>
              </a:tabLst>
            </a:pPr>
            <a:r>
              <a:rPr lang="de-AT" sz="2400" dirty="0"/>
              <a:t>Herren: Deutschland (2014)</a:t>
            </a:r>
          </a:p>
          <a:p>
            <a:pPr marL="685800" lvl="3">
              <a:tabLst>
                <a:tab pos="87313" algn="l"/>
              </a:tabLst>
            </a:pPr>
            <a:r>
              <a:rPr lang="de-AT" sz="2400" dirty="0"/>
              <a:t>Damen: Österreich (2015)</a:t>
            </a:r>
          </a:p>
          <a:p>
            <a:pPr marL="228600" lvl="1">
              <a:tabLst>
                <a:tab pos="87313" algn="l"/>
              </a:tabLst>
            </a:pPr>
            <a:r>
              <a:rPr lang="de-AT" sz="3200" dirty="0"/>
              <a:t>World-Games-Sieger:</a:t>
            </a:r>
          </a:p>
          <a:p>
            <a:pPr marL="685800" lvl="3">
              <a:tabLst>
                <a:tab pos="87313" algn="l"/>
              </a:tabLst>
            </a:pPr>
            <a:r>
              <a:rPr lang="de-AT" sz="2400" dirty="0"/>
              <a:t>Deutschland (2013)</a:t>
            </a:r>
          </a:p>
          <a:p>
            <a:pPr marL="228600" lvl="1">
              <a:tabLst>
                <a:tab pos="87313" algn="l"/>
              </a:tabLst>
            </a:pPr>
            <a:endParaRPr lang="de-AT" dirty="0"/>
          </a:p>
          <a:p>
            <a:pPr>
              <a:tabLst>
                <a:tab pos="87313" algn="l"/>
              </a:tabLst>
            </a:pPr>
            <a:endParaRPr lang="de-AT" dirty="0"/>
          </a:p>
          <a:p>
            <a:pPr>
              <a:tabLst>
                <a:tab pos="87313" algn="l"/>
              </a:tabLst>
            </a:pPr>
            <a:endParaRPr lang="de-AT" dirty="0"/>
          </a:p>
          <a:p>
            <a:pPr>
              <a:tabLst>
                <a:tab pos="87313" algn="l"/>
              </a:tabLst>
            </a:pPr>
            <a:endParaRPr lang="de-AT" dirty="0"/>
          </a:p>
        </p:txBody>
      </p:sp>
      <p:sp>
        <p:nvSpPr>
          <p:cNvPr id="5" name="AutoShape 4" descr="data:image/png;base64,iVBORw0KGgoAAAANSUhEUgAAAMgAAAD8CAMAAAAFbRsXAAAAw1BMVEX////YAAASEhIAAADXAADoi4v62tnlc3PdMTH88/Pqk5Otra0GBgbLy8vz8/MMDAxERETR0dElJSXd3d0zMzN2dnZaWlpubm7h4eGioqIdHR2Xl5d8fHwtLS3CwsL/+vro6OiOjo797u7639+QkJBISEjvoKBiYmL409O3t7dSUlLwq6vma2vhSkr2x8fzubnpgIDztbXfPT3wqak5OTnpe3vkXV3unp7jV1fdJiXhTU3bEhLgQUHdGxvskZH2zMzmbW0Y1ZlJAAAYwUlEQVR4nO1dCVviPhNPaUCKCCruKl6FVlkQOT0QUfH7f6p3JmlLkiY9ONZ3/w/zPKtCc/2ayVyZZAnZ05729K+Rt3zq9LveTw9jQ/JmHxZFsgYd56cHswFVLGoFBGA6Pz2cdckrRzA4lum/OSn+QsYBSBb/4lJx5ioOQDJ3f3pY+ektjgOQPP70sHLTSIcDkAx/emB56VOLAxb8Tw8sJy31EwJISj89tHz0YgRS+emh5aOyAYdllX96aLnIMSwRpJ8eWy7yzTjoT48tF/1ngPxnWMu82Ok8b1NuscJo5rrFr0oyFbsemHPdSrGYUlBHX8WZSzwyYZ18BZr72yR+rSIvMFHG9DUxAXFoQHPf+6Ap5I3p25NHlgefaSXj9D4kpW86KfFPA9770KhHlsGUqc18m4GEVa0JKRpfECvxRhCA9db3SHe8oImF5ZrWgU+G71BjHlqJQfemCgFnebE+DlKBQO1vsrQSRkeH/AXCeD76LmCxsmGhVsUlT5+87sTnvwPeejIYjRPTjGUBYtFP331PGBt5XRWlH08OYJnTNDB0OiHeePWCyCP+GRnqU22d9+Dpa8zpSmctTn1SMbLtlyd9pGy9lBCLGYX1uiTdR6EE7QfKI/AC9arE9JDCALMBgTdlYi/qzWLvxxrAeikV9TwGX449MprK7c2DKRkHA9AZwKHpe6A8o+9mJ9hRyy4M7AXTrR0snQKPlYqxtU/pokPILIaRPgUr2A9GUFJeHP0McZSUByCO+llZi/UE7KVxpEcm5wFE6xPKsbLIQXQwIv6LbnI/gykZREOQWM86iIIokroEyet6A5ppsYdVgL1ioQ1rISz1OBQLsfjheqHWY4ks3/SLJ5wS+hUNovttBWrCOlh5VGOxOp0PWfwrDxAte9ED14gjwDLtO8Rn66XokH7ZLAMC3qeClnaXs0qxMusK4ZO+KE9hSZVYvCUXEKjYiUkv3yDyJTDlDuh9ELfFRH00C8QfHZlGpeIo+6EzmROIRV9J91NqSi/xY1A+fII8ljAfQOGoEsKjHbF+h4xCXs8LBGWHK6gj+lTKAAMtkdG79QHz4n+ZbZhoSiz6og/FuY9C12+esxpJbiAwqhlZKQ4qLz1deWaJ9HH4lPOYGcvCDaMO9FPHXhMhqm2NyJPAqPmBMM1RCgKaIMjSYEzlpQFfdFBXanmMVlbd0o+RPCvOqCy0cuD6H2IL6wCB19UNrB3aNYQEw5LMEpFXONvtgHnRYnHHwmDnB8NQO/rD789VcTpfki+51bWAsPASE1bzpKUOshEtEe2rtxiPVVT9Tr8cBfO8PHgflOdSQVokpU+l1TWBwMS7Pmi5WdwxiErMZ8SdmcUtvPAZYlHs5Jjvw/Wh1LUXM7bWBwIDXIJJ4RlcLm6JjJO0Biv1MfNJ6etDYJpisn6FFp/ISDPJawNhEzx0F/oBMkskBUYwLsTif5Wj1+4kuqP01XFizsiGQMC8cx2VVdnYxg6ZJGs+sTi1Ptl64YuZjhOmBGVuR/9+NgECMqakxjuA85+IU8kyGVKtcgWxTHFenC+jNf1C/LLh4UYzUvSsIigpsau3IfEPcsLgNelHBXlsCkrdUKTcJWZbbSMg4BrSgeOFu33gGQQxkfUIZDJg8YpEOyUg8btxJ2IbQOgHmWPvQ8Ze3BJ5yhhAMbZJF4CFVMoxBTPw3MektjcBMuly7V4kI0DV1xrpMS2QAUsZHHB/JshkFluYJDPsJqxFAlOUTn1/SEqPsZ7QsfuazYoGl9AI5cWdfgGP8bWPzby6nnaXdytAQIQEOOgLcMMsPlhaDvdg/cd8s4KLb47rpcNisEOSLgY3AFLqU25oELdjvSB7KQXGQnOTPEjoAdrUlH7CvPizsdvVJA9sDQidgr0IMnPEwoXwh6fkjiheXrKVrJLX4TxF5xh4+xqkL7T1gXR84N0uWb5aQYBkJPlYdKY0aNyo1TX+zd0csErJsFwEHpulWQrrA3FfXhwyEiYdGGK4+vCiNujpWjG27qGXQN89dKtRsuN6icnkbQDBYLOj+DYgN71BKMjiLeaZEuuRzDGAGMpc4DGYF78zMGJZz0PE3RmNJbLaSqGaDaRlDhwW9Z9A5opBNNAvxRLwmGG9rAEEjHSfdMlAa0ccBOP1NU3mAvJKVGeWrX3E8qTbs8gd1wKZ6IAlUjS4hnTOgpHa/AST4arrpShH4oRHFq79pw+Vx/IBoXQKlgi8KeoZbW1gry+qBWLe4VTbmPrk5ZVonbaIx57eJCy5gtj0bUlKKG7pm6kXi8nO5UKXfhjbRjHUtzpkuKDUNytRjsXpCPZYZiBoN7GYCPswNG67Woy9HB2Q9CAxq/3GnVl4WUm8iCFxwPI0DeYlKxCwRFy3E/oDi/gmnlRYn56QBQhdjEg/ULGlFGsA1usY1kv/HXkk22Yos0RWuzN07GhbXtG6QIAt/UgcviVkO0UjK4+7uF6ybIbC0uiS7qsgC6mfxu7aJlPXCF1IzmxaGDMYHcxLlzjGZEcnVKls41IyP0Empb0qbZOJ7Mhlrrxl8Y4uaAaiGFhPBkLLHdepfMoyO3QNE1rWbrJqQkdinYHvHigddZNkikS+MUvbQWNtoI+JaCKWyqB0LygxhIjO7CgWWxiQaTZJN/QTFjtaIssPjeMXuoZJpDFREqaRoszVOMR0mWlK6BNZfBuBgJHe1yYvcNcwpWmNajePCXd1nrTO7JQMMuB4IQnb08Qd66NI6BpmECZx89cEhAUQtSZomuYN6B09BDMQU24TuIapTeNLzgoEd43GJi+DfqTvtS6YgjIC8d5dX//mnUweUnyLWU6QCAJe1PpKzKGiwzQJaXnsDSVp9hGZaVp+NeWtKxRbJYLhj1lqjwePr+ChocxNamZKPpL7WXIfOgkIfdRMCh1mjYfEdMk75Tu7oIqH/KHnpwUQ06YEBNY8FYjFJ0VpR3+yQ0PdWJvLyvv0dTaRdJcbzxOSR/pJEnLemMBKB4KM5HiSQKEV866h0kfWox5u/y0xR21knhIw9UPGTLN+0eET94ioZ8ykU6mYEQh2Vup8G5MHy0YeAG0VGaLpZjx9c73V1vxb5hBClH+YdWL8jn5iEqbEW4n0TP7IJNK7dJTZjNOs9lTyi5+6WLhhldCuoNGyOVZvThDWT3EN5X7WOg81fI2Hy4JUWvXrvrinnM3VDTda0l1DsdLY1HYy+bH9ojl50zRflEJrmX32d8cBPeB3snNWgh2XQu5E3kfQTQkoZmnTJUcUpU/65Yz+wYZACFGTp4i6UwQLR46s5YhrYXJtKTuODc91LcVJibKboy8sRzEwMq4RtC3m6IqnWRRCHW2QLju5YmByrggZSWBlB4JpRfMFGT6SsudmFFv0c+MTwsJmHn2SVgkdueoLzQTkzQVH9YA4fh/DFZMMe7TUGm/hfLCQI/cprhL6RT7UMWQAEngW6IWX0dXx3NQ9WnT3t0KRiR8lnFtxgZUZyOrLCjOJZ/EdXAkFJo1si/rR9EegQGBp7L0MtpZYpMRb8hO2COg8Kf04N4Uhu1Uq7UIVWFmBSMweBFAqGPjXwrC+tnx43glj8uSF/y5pM40zAJHYPTghiFsxuknBydo2BXIymBI60iW7ZQCiqrUow1gXNKDlNafD9UsJNbmaZ9nN0K0+7pwORDnzE/kGtFyKh07X0x2YVgQiYmaszbgLs5vpo8n8ziC1lOaF918kS2madZvS6eS63TB5orjUz0sgu8jL1HiSMMMaUeI6gtmIk/ItpLq+roOjNJ/7bphnQBfTykgzMUO0vOiX4xn3FbPokTfpQUXc2QOfQ7Du1mEs9DipeKYO7bpBcaIaaszWTTBaMx2olD0k6cYSVH6ByU2f1sHBqz7K+YoI5kWRf8Beo4SElmxGo1xKMjzxcBBTWvRjDRzdsJVP31ViJdT6lqHMQGCZs5szmvGf0kwrUdwFi0Kvcx+O8EpoJ7bHCIJMnpbXhOzmjEDm5GApPFQ2SHBSPtbRhGI4nL66JdVaoFJMyYXVacy4yAgE3AEpKKLsNNPPpamdRJIP4i1KGmdHfD9D5OPNZoSMFc04VFK11rv8SmEmOiMdNd9XekPghTiGSGe2xY6ZecqGhycFOtZZ6CSeAASc5CsBFCnw6ix43ubaQLoTGgtTiacf6JoOSGwzkkJLstMk399U0h1xzgyE8ihQbOcm4vC14yUaPQ1tyfBkzTiEKdEmJmUCUmGef1y+8pAKXT/uo/OQ6MAV2Uu99WhsmJJMrMUPIGliud4rHvdeT2IhaSPieOhp5etQZXdiYlglWYC88d0txebi5E82uSfKYDqB09EX7lDggQ9OnXmY3ZwfSLSVsP3rxoznaIG9wi1X5C1mjjIL37Gi7Ob8MxL5Mtu/EspkOSF7BWfC0RQt4y163LwHx45nN+cGQovRVsJ6jtM6QNjaQPaiL6SMmDCx+5UhGaObGE9/ygBEYMnF3wMC1rTjl2FdjkETfzMDqctEMcoszRn6dCDvsnP714CwQ09jF2yWic/C7zAlC4enHTzGkxbSgw9Sltm6KnwdIOy9eRbl+/B4p8WQzn0eIoyn0qYCWciR3vlW7xNN224Z+r4XxghgZUThX/oaE1yp++zK3RTrBRhMlHKGvEOQvaKY02C1ZxifklQgapaZcNnH5pSYwQZW6oAl9IYhc/EY3Lsap0tL4ZjHdiISr8jISUlbq2F6Bp16Xnznkvr5tt6UnSJOyQt+Ms3u9CZstMArDIxD9dATJzXhPA2IG2+CJmkTcFa1KaZ6Mu8RUzE9gx16UhlDyW5OAaK5mwKUbNc4J0OalKYeo4QUNmm3k5Y9R2FxdZUkA6FLVa6wI8x4MEILg4Wmsgu2hFNDE1cB2Vejvkp2czKQ2FIHH4rFrfn5QJHc4Ti8YiQzkK5lIC6w5K9U9gINKa6S5Ay6LznLTNwIZcc3AgzdJ3brUlhK57doyZhA+6rZPMBDT9JrlbObk2dEuptCPcJM6eJgXBwflC35hHR2ICbpOzXcEyezF52K05aYnCmdFqCPTuwIM9Wd8s4OxJR7oN3ttKzVmbrgo5jdnAhEuMsMbQVN8qy2u6zBOkd/qIKWjBnSCnt9CEs4kbWiV0atsRo5M+PIrPn1JqMmPUN4iFspq09CKm3SaYUoywx3psaZUFh4VCIr6a92KCanUon3x1EhuzkJSJhlhkeYkw+xiB1l1+u6TEVteoZcYr66P06YkgQgH/wIDl4bkT2RMUcCoPaWO216hlJGuD8uugI1CcgEeRgcTTHGlAFI5puFdfFSy8lyFQHeH8fZa5VKawZiYeYX3oGYdIupjrIC0R16KGnzSeNIovvjouxm87EL8CbpInYfV2oXOXZKYkhQYGXtJ7g/LpoSM5BlX3cfVxqVjZejqnTwEl0AFw7uK88B6zcX/2MPWFRvyUCI+1hKvSgvTpmnw2P3r4lHeUCw5rl1BPdgoXyYSpvkO8SP06VSdiUCcoda4NpEk0LN6RkGJMBeT9HdzWYgXg6ZGw4le26Qy7wiXIRhusHCzXV3Cqvz7vqfwZQkKcSczWpu3jBTKDXBDixxTe6nHqbS9Ij3x/Hs5s0uClOazbG1G5kn9HPI2GyU67qRVZ8V0pmhkZk0I7kIeCPP9smrdFO6v6jg9SE5u+TH5gauh62ZgSzK+ShfCHIq1Jzj1cqP85z9RbUXJbDM52sejdjTnva0p/83cpuHGurdXtT05Xu64jFq8sIt0/PekbZ5qUwrH5CabaL79pHGpno2lpeIFz5JKFH404wNtS4WOMoLpGCgqm2fXcVe3HHVVF6kCIi5CA76vCE3floXmtgaEI7lcFdAOJb23wGCff2RJ2WbQLDgvdj8DoFAg8cSki0DKdjPQvM7BQJd7RJIwX74W0AK9u9dAinYV38LiNjVDoDU7dbfAlK3L3YIpLASXbsGUrDPdwmkfhmu950DKaymZAdACvbt3wMSzf5OgIStbw+IYApJVLe1QNJtLX3jSvORBN4akGCOaxe357b85u3QKhKBSHJZIlcDxD6JHl+0bWHIhXph60BWlU9O5bcZ2lzZgISNGIAQciu3vkMgpFUQX5r9a7tAyB/p0S6ByC+ter9lIM2/B4Q8CI/qN/8wkDsRSKi0dsFa9dPdAhF5q15vbRXIhfQkNBx2BEQeRmNjIIJf2ziVJEkoEncEpLFlIL/u2ozu2g+KGtm6rSVXvkgF8icPkIJRsUdewo6AtOpiuydxIIXLew093xmAGEjwQHcFpJAGpFDVkH2dC0jVXjntPwdE+4ZzAamKwuwfBlK/FIXyPwxEDgD+w0DE0j8otbYApGDfr3r8p4GIanVXQKp/BUjBjhTPX9HsmwMx++xhjOav2FobA7GbjRNOR4cPtrbGTxmNOYHcCm3fyUh2CyTVjC9IW2URZQGihJVudwpEctpDPhYHUL+5/hWn85WOSwDSkx7d7RSI6FbXC604kJz+iASkJT36vVMgslu9uc8uAZH6rT7vEsiF6MaFXW0NiPSofrZLIL91k781IG1pRnYJ5FoWkGHAfEtApCVSqB5vG0jkHJzcK8o3HMUGQISRnVzWpdb/aICc6NvMBuTPNaPzZ3VfIfJHNwASNH59/eteiqKswg8SkN/nOuplAhKZQ6r6jtb6BkAEW0tt3u7FgRg2X65MfWXcsYqU3AZAEpqvaYDoS24GpF6PIh27AKLdsdoJELsZld8JkJDxdw3EPluV3wGQ1QLcMZC6KAl3AGQll3cMRArZbB+IkLO1WyBy3a0DERvZJZCqsNB3AKQuZIfsEkjdPlVMnu0CseXXtCsgmHOoZmduEQg0f96Sym8GpK6jKpoDp814du6xUD4DkCS6vGop5U/1gxEoCcilhk7P7q97F7ry95enSDdAZzfnuhICXZxrfHqk6/bhrYoC6PgsjU6b8VoBtWo6MhYPnrtbvtp7T3va056yUgMIhVQN/2i0CP6Dv0mLfcZHjVse963d3tZYuRo+DAoE8u2CfQie4scWtox/8tq8sQtWruUGVVrxX7yjoNkG+67ROwlHaham4fmRX4QcsT/aBIPQPdtu3XGtdVT7DT8xP76HH3uo5HoEHhJeIIiu3LMPLSyEKusGdGUDC9Ye4Ov7WnBK5Qwe4OYIVqpVbUydqvGcttqpYHQdBc2yePgvrNfi314TM4GJwgEcsT+uQbu2yS0HgrbQSTtAemGDtq/arQb2cmVX4V99BeQhAHJus9DOMfxkQM756wEg9QICOa6y2EONmS8YGK/dsOHVnqMcPWYQHHEgbdJkDWDcC/q7iY9fnJFD8tu+RMAn/NUwINDHoV1tYGvn5A9MwBV8dwFG3sUKSHWlFR8Cv/umzhJSIyD4ah5sTL7k+ybH0NoV6+nKZi5uGpAb+x4rtHDSC6vkcy2QHgzZbkHthgoEfyKvnBweYuSRkNteQ5gRe9VMAKRhFy5xlAKQJqstAuHjhJeHY08DYtt3eFQL1m0dmjZGtYIZAc5uQO3bVisOpFC9PMRFdm7ziYXxHbbanLVarfAVPcBCaNWgyvE5LpIVkOppj89bCOT3xTW2C/1eYywgHUhgJh7Zz+dCGT2QWwaEHRyIAbnC1XmNQM4CIGAag3mMvLEK5OCmIIzo3L6+wo3zCAiusMu2AKRa5VE24OQWckw6kObF1RXYyW37dw9WQCYguFxjQMgtLuQ/AhAoV+VA+CrkQOooEc7sHoywtgJCevdcKEZALkFwPeD7OSZ16FoG0mAoFSC3KDyhh7uWbTc0EGJA7F7jJM5a2DzIGpG1msAdjLVOTsKGgbUaJy0QBBc17HUFBN7vWdUm4hpp4nieoZtz+CADOdEBuQDRdwLS+ghWvnp2TQGCQzYt9ouLGlvXv3BeQW0lLfamXX14wB3BCAjWbtsyEDZOu/78+wwknAyk1uv1GrE1Ap9Pjuz6/e9L2+wBMamFEumIA3FPA4UYAKmh3MExw3Bq8FruRPGrAuFaA/68B4XIpAe+JhUIipYjpoQKdiMA4j5Lm8ErIFVe4aKNasyunxn9IHB1z55xDUDTz8fPV6Az6ueX9o0bid9q/bxerWLr98DvJ6JCPD4+OxGBQDvN5rldqIE2/QMc1YLahXOuwkMgp+As27W2fXrVvMNFclM9PT6+J8/46zkEgkNpMyAg4s4vgTeP7eNm8zphkXDj4awWmCjXpFUILY/DkMGYaYJN4vOGwUS5J9x64QYGOwnbJIFivmUgkXfOgr2BGwb8DH5esm+47SKdjP3FtGmNPbhljEEulKiLSO5Vs9nEjlpNJJjSWrN9xRZ5o8mCD42r9hV7D7ft9i2Wg6dHzSb+azavAse+1+xhBQwn1Fgrh+07Vunkqt1kZXgvh1ipQVz+qQfNsG+iX4xaOCYoEA2nQS6uWCu82p72tKc9/Reo9G+R8drnvJcg/TR9m4GsdU3Uj9E279f6UdoD+X+jrd149tNkXOzuuPhP0db/j5c97WlPe9rTnva0py3T/wDNI5Zphzb2EwAAAABJRU5ErkJggg=="/>
          <p:cNvSpPr>
            <a:spLocks noChangeAspect="1" noChangeArrowheads="1"/>
          </p:cNvSpPr>
          <p:nvPr/>
        </p:nvSpPr>
        <p:spPr bwMode="auto">
          <a:xfrm flipV="1">
            <a:off x="-2440517" y="-2740554"/>
            <a:ext cx="5496984" cy="5496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AT"/>
          </a:p>
        </p:txBody>
      </p:sp>
      <p:pic>
        <p:nvPicPr>
          <p:cNvPr id="8198" name="Picture 6" descr="http://faustball-bundesliga.de/wp-content/uploads/2015/09/DFBL_4C_VERT_CLOS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183" y="2194560"/>
            <a:ext cx="2494017" cy="315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https://upload.wikimedia.org/wikipedia/commons/thumb/b/ba/Flag_of_Germany.svg/150px-Flag_of_Germany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2493" y="4335009"/>
            <a:ext cx="2409622" cy="144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0938F6-20FD-483B-84F5-DD887EE8C0CE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057542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Amtierende Meister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8600" lvl="1">
              <a:tabLst>
                <a:tab pos="896938" algn="l"/>
              </a:tabLst>
            </a:pPr>
            <a:r>
              <a:rPr lang="de-AT" sz="2400" dirty="0"/>
              <a:t>Weltpokal:</a:t>
            </a:r>
          </a:p>
          <a:p>
            <a:pPr marL="685800" lvl="3">
              <a:tabLst>
                <a:tab pos="896938" algn="l"/>
              </a:tabLst>
            </a:pPr>
            <a:r>
              <a:rPr lang="de-AT" sz="1800" dirty="0"/>
              <a:t>Herren: </a:t>
            </a:r>
            <a:r>
              <a:rPr lang="de-AT" sz="1800" dirty="0" err="1"/>
              <a:t>Widnau</a:t>
            </a:r>
            <a:r>
              <a:rPr lang="de-AT" sz="1800" dirty="0"/>
              <a:t> (2015)</a:t>
            </a:r>
          </a:p>
          <a:p>
            <a:pPr marL="685800" lvl="3">
              <a:tabLst>
                <a:tab pos="896938" algn="l"/>
              </a:tabLst>
            </a:pPr>
            <a:r>
              <a:rPr lang="de-AT" sz="1800" dirty="0"/>
              <a:t>Damen: Duque de Caxias (2015)</a:t>
            </a:r>
          </a:p>
          <a:p>
            <a:pPr marL="228600" lvl="1">
              <a:tabLst>
                <a:tab pos="896938" algn="l"/>
              </a:tabLst>
            </a:pPr>
            <a:r>
              <a:rPr lang="de-AT" sz="2400" dirty="0"/>
              <a:t>Europapokal:</a:t>
            </a:r>
          </a:p>
          <a:p>
            <a:pPr marL="685800" lvl="3">
              <a:tabLst>
                <a:tab pos="896938" algn="l"/>
              </a:tabLst>
            </a:pPr>
            <a:r>
              <a:rPr lang="de-AT" sz="1800" dirty="0"/>
              <a:t>Halle:</a:t>
            </a:r>
          </a:p>
          <a:p>
            <a:pPr marL="1143000" lvl="5">
              <a:tabLst>
                <a:tab pos="896938" algn="l"/>
              </a:tabLst>
            </a:pPr>
            <a:r>
              <a:rPr lang="de-AT" sz="1800" dirty="0"/>
              <a:t>Herren: TSV Pfungstadt (2016)</a:t>
            </a:r>
          </a:p>
          <a:p>
            <a:pPr marL="1143000" lvl="5">
              <a:tabLst>
                <a:tab pos="896938" algn="l"/>
              </a:tabLst>
            </a:pPr>
            <a:r>
              <a:rPr lang="de-AT" sz="1800" dirty="0"/>
              <a:t>Damen: TSV </a:t>
            </a:r>
            <a:r>
              <a:rPr lang="de-AT" sz="1800" dirty="0" err="1"/>
              <a:t>Dennach</a:t>
            </a:r>
            <a:r>
              <a:rPr lang="de-AT" sz="1800" dirty="0"/>
              <a:t> (2016)</a:t>
            </a:r>
          </a:p>
          <a:p>
            <a:pPr marL="685800" lvl="3">
              <a:tabLst>
                <a:tab pos="896938" algn="l"/>
              </a:tabLst>
            </a:pPr>
            <a:r>
              <a:rPr lang="de-AT" sz="1800" dirty="0"/>
              <a:t>Feld:</a:t>
            </a:r>
          </a:p>
          <a:p>
            <a:pPr marL="1143000" lvl="5">
              <a:tabLst>
                <a:tab pos="896938" algn="l"/>
              </a:tabLst>
            </a:pPr>
            <a:r>
              <a:rPr lang="de-AT" sz="1800" dirty="0"/>
              <a:t>Herren: TSV Pfungstadt (2015)</a:t>
            </a:r>
          </a:p>
          <a:p>
            <a:pPr marL="1143000" lvl="5">
              <a:tabLst>
                <a:tab pos="896938" algn="l"/>
              </a:tabLst>
            </a:pPr>
            <a:r>
              <a:rPr lang="de-AT" sz="1800" dirty="0"/>
              <a:t>Damen: TSV Jona (2015)</a:t>
            </a:r>
          </a:p>
          <a:p>
            <a:pPr marL="228600" lvl="1">
              <a:tabLst>
                <a:tab pos="896938" algn="l"/>
              </a:tabLst>
            </a:pPr>
            <a:r>
              <a:rPr lang="de-AT" sz="2400" dirty="0"/>
              <a:t>IFA-Cup Feld:</a:t>
            </a:r>
          </a:p>
          <a:p>
            <a:pPr marL="685800" lvl="3">
              <a:tabLst>
                <a:tab pos="896938" algn="l"/>
              </a:tabLst>
            </a:pPr>
            <a:r>
              <a:rPr lang="de-AT" sz="1800" dirty="0"/>
              <a:t>Union Compact Freistadt (2015)</a:t>
            </a:r>
          </a:p>
        </p:txBody>
      </p:sp>
      <p:pic>
        <p:nvPicPr>
          <p:cNvPr id="9218" name="Picture 2" descr="http://www.hessen-faustball.de/images/tn8047409c161099b17_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"/>
          <a:stretch/>
        </p:blipFill>
        <p:spPr bwMode="auto">
          <a:xfrm>
            <a:off x="6538957" y="2355215"/>
            <a:ext cx="1960609" cy="1737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://www.sportunion-freistadt.at/wp-content/uploads/2008/11/LogoHoch_Briefpapier_800px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9221" y="4521934"/>
            <a:ext cx="3998413" cy="16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E2FAA-697F-4788-A454-69E0CB0B6B07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230294"/>
      </p:ext>
    </p:extLst>
  </p:cSld>
  <p:clrMapOvr>
    <a:masterClrMapping/>
  </p:clrMapOvr>
  <p:transition spd="med">
    <p:pull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Faustball in Österreich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3100251"/>
            <a:ext cx="10820400" cy="3118434"/>
          </a:xfrm>
        </p:spPr>
        <p:txBody>
          <a:bodyPr/>
          <a:lstStyle/>
          <a:p>
            <a:r>
              <a:rPr lang="de-AT" sz="2800" dirty="0"/>
              <a:t>Amtierender Meister:</a:t>
            </a:r>
          </a:p>
          <a:p>
            <a:pPr lvl="1"/>
            <a:r>
              <a:rPr lang="de-AT" sz="2800" dirty="0"/>
              <a:t>Feld:</a:t>
            </a:r>
          </a:p>
          <a:p>
            <a:pPr lvl="2"/>
            <a:r>
              <a:rPr lang="de-AT" sz="2400" dirty="0"/>
              <a:t>Herren: Union Compact Freistadt</a:t>
            </a:r>
          </a:p>
          <a:p>
            <a:pPr lvl="2"/>
            <a:r>
              <a:rPr lang="de-AT" sz="2400" dirty="0"/>
              <a:t>Damen: FBC ABAU </a:t>
            </a:r>
            <a:r>
              <a:rPr lang="de-AT" sz="2400" dirty="0" err="1"/>
              <a:t>Urfahr</a:t>
            </a:r>
            <a:endParaRPr lang="de-AT" sz="2400" dirty="0"/>
          </a:p>
          <a:p>
            <a:pPr lvl="1"/>
            <a:r>
              <a:rPr lang="de-AT" sz="2800" dirty="0"/>
              <a:t>Halle:</a:t>
            </a:r>
          </a:p>
          <a:p>
            <a:pPr lvl="2"/>
            <a:r>
              <a:rPr lang="de-AT" sz="2400" dirty="0"/>
              <a:t>Herren: Union Compact Freistadt</a:t>
            </a:r>
          </a:p>
          <a:p>
            <a:pPr lvl="2"/>
            <a:r>
              <a:rPr lang="de-AT" sz="2400" dirty="0"/>
              <a:t>Damen: FSC Wels 08</a:t>
            </a:r>
          </a:p>
          <a:p>
            <a:endParaRPr lang="de-AT" dirty="0"/>
          </a:p>
          <a:p>
            <a:endParaRPr lang="de-AT" dirty="0"/>
          </a:p>
          <a:p>
            <a:endParaRPr lang="de-AT" dirty="0"/>
          </a:p>
        </p:txBody>
      </p:sp>
      <p:pic>
        <p:nvPicPr>
          <p:cNvPr id="10244" name="Picture 4" descr="https://pbs.twimg.com/profile_images/592255678904979456/mdIfJ6i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384" y="4336869"/>
            <a:ext cx="1881816" cy="1881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http://www.vereinsmeier.at/real/48942/img/LIGAlogoHITACH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8521" y="2514795"/>
            <a:ext cx="1642012" cy="240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45E722-5603-4830-AA07-08213C0AC16C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63238"/>
      </p:ext>
    </p:extLst>
  </p:cSld>
  <p:clrMapOvr>
    <a:masterClrMapping/>
  </p:clrMapOvr>
  <p:transition spd="med">
    <p:pull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Lieblingsmannschaft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de-AT" sz="2400" dirty="0"/>
              <a:t>Union Compact Freistadt</a:t>
            </a:r>
          </a:p>
          <a:p>
            <a:r>
              <a:rPr lang="de-AT" sz="2400" dirty="0"/>
              <a:t>Erfolge:</a:t>
            </a:r>
          </a:p>
          <a:p>
            <a:pPr lvl="1"/>
            <a:r>
              <a:rPr lang="de-AT" sz="2400" dirty="0"/>
              <a:t>Weltpokal:</a:t>
            </a:r>
          </a:p>
          <a:p>
            <a:pPr lvl="2"/>
            <a:r>
              <a:rPr lang="de-AT" sz="2000" dirty="0"/>
              <a:t>1x</a:t>
            </a:r>
          </a:p>
          <a:p>
            <a:pPr lvl="1"/>
            <a:r>
              <a:rPr lang="de-AT" sz="2400" dirty="0"/>
              <a:t>IFA-Pokal:</a:t>
            </a:r>
          </a:p>
          <a:p>
            <a:pPr lvl="2"/>
            <a:r>
              <a:rPr lang="de-AT" sz="2000" dirty="0"/>
              <a:t>3x</a:t>
            </a:r>
          </a:p>
          <a:p>
            <a:pPr lvl="1"/>
            <a:r>
              <a:rPr lang="de-AT" sz="2400" dirty="0"/>
              <a:t>Europapokal:</a:t>
            </a:r>
          </a:p>
          <a:p>
            <a:pPr lvl="2"/>
            <a:r>
              <a:rPr lang="de-AT" sz="2000" dirty="0"/>
              <a:t>3x</a:t>
            </a:r>
          </a:p>
          <a:p>
            <a:pPr lvl="1"/>
            <a:r>
              <a:rPr lang="de-AT" sz="2400" dirty="0"/>
              <a:t>Österreichischer Meister:</a:t>
            </a:r>
          </a:p>
          <a:p>
            <a:pPr lvl="2"/>
            <a:r>
              <a:rPr lang="de-AT" sz="2000" dirty="0"/>
              <a:t>4x</a:t>
            </a:r>
          </a:p>
          <a:p>
            <a:pPr lvl="1"/>
            <a:r>
              <a:rPr lang="de-AT" sz="2400" dirty="0"/>
              <a:t>OÖ Pokal:</a:t>
            </a:r>
          </a:p>
          <a:p>
            <a:pPr lvl="2"/>
            <a:r>
              <a:rPr lang="de-AT" sz="2000" dirty="0"/>
              <a:t>6x</a:t>
            </a:r>
          </a:p>
          <a:p>
            <a:pPr lvl="2"/>
            <a:endParaRPr lang="de-AT" dirty="0"/>
          </a:p>
        </p:txBody>
      </p:sp>
      <p:pic>
        <p:nvPicPr>
          <p:cNvPr id="4" name="Picture 4" descr="http://www.sportunion-freistadt.at/wp-content/uploads/2008/11/LogoHoch_Briefpapier_800p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9392" y="2194560"/>
            <a:ext cx="3998413" cy="16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https://scontent-vie1-1.xx.fbcdn.net/t31.0-8/12778735_1102528403114829_4440702329660854407_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0708" y="4080933"/>
            <a:ext cx="3968498" cy="22749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78835-8C2C-4806-9199-CBA3FFDD8EAD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908964"/>
      </p:ext>
    </p:extLst>
  </p:cSld>
  <p:clrMapOvr>
    <a:masterClrMapping/>
  </p:clrMapOvr>
  <p:transition spd="med">
    <p:pull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Union Compact Freistadt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AT" dirty="0"/>
              <a:t>Sektionsleiter: </a:t>
            </a:r>
            <a:r>
              <a:rPr lang="de-AT" dirty="0" err="1"/>
              <a:t>Aichberger</a:t>
            </a:r>
            <a:r>
              <a:rPr lang="de-AT" dirty="0"/>
              <a:t> Wolfgang</a:t>
            </a:r>
          </a:p>
          <a:p>
            <a:r>
              <a:rPr lang="de-AT" dirty="0"/>
              <a:t>Trainer: </a:t>
            </a:r>
            <a:r>
              <a:rPr lang="de-AT" dirty="0" err="1"/>
              <a:t>Woitsch</a:t>
            </a:r>
            <a:r>
              <a:rPr lang="de-AT" dirty="0"/>
              <a:t> Andreas</a:t>
            </a:r>
          </a:p>
          <a:p>
            <a:r>
              <a:rPr lang="de-AT" dirty="0"/>
              <a:t>Kader:</a:t>
            </a:r>
          </a:p>
          <a:p>
            <a:pPr lvl="1"/>
            <a:r>
              <a:rPr lang="de-AT" dirty="0"/>
              <a:t>Angriff:</a:t>
            </a:r>
          </a:p>
          <a:p>
            <a:pPr lvl="2"/>
            <a:r>
              <a:rPr lang="de-AT" dirty="0"/>
              <a:t>Jean </a:t>
            </a:r>
            <a:r>
              <a:rPr lang="de-AT" dirty="0" err="1"/>
              <a:t>Andrioli</a:t>
            </a:r>
            <a:endParaRPr lang="de-AT" dirty="0"/>
          </a:p>
          <a:p>
            <a:pPr lvl="2"/>
            <a:r>
              <a:rPr lang="de-AT" dirty="0"/>
              <a:t>Pedro </a:t>
            </a:r>
            <a:r>
              <a:rPr lang="de-AT" dirty="0" err="1"/>
              <a:t>Andrioli</a:t>
            </a:r>
            <a:endParaRPr lang="de-AT" dirty="0"/>
          </a:p>
          <a:p>
            <a:pPr lvl="1"/>
            <a:r>
              <a:rPr lang="de-AT" dirty="0"/>
              <a:t>Abwehr/Zuspiel:</a:t>
            </a:r>
          </a:p>
          <a:p>
            <a:pPr lvl="2"/>
            <a:r>
              <a:rPr lang="de-AT" dirty="0"/>
              <a:t>Thomas Leitner</a:t>
            </a:r>
          </a:p>
          <a:p>
            <a:pPr lvl="2"/>
            <a:r>
              <a:rPr lang="de-AT" dirty="0"/>
              <a:t>Klaus Thaller</a:t>
            </a:r>
          </a:p>
          <a:p>
            <a:pPr lvl="2"/>
            <a:r>
              <a:rPr lang="de-AT" dirty="0"/>
              <a:t>Michael </a:t>
            </a:r>
            <a:r>
              <a:rPr lang="de-AT" dirty="0" err="1"/>
              <a:t>Kreil</a:t>
            </a:r>
            <a:endParaRPr lang="de-AT" dirty="0"/>
          </a:p>
          <a:p>
            <a:pPr lvl="2"/>
            <a:r>
              <a:rPr lang="de-AT" dirty="0"/>
              <a:t>Julian </a:t>
            </a:r>
            <a:r>
              <a:rPr lang="de-AT" dirty="0" err="1"/>
              <a:t>Payrleitner</a:t>
            </a:r>
            <a:endParaRPr lang="de-AT" dirty="0"/>
          </a:p>
          <a:p>
            <a:pPr lvl="2"/>
            <a:r>
              <a:rPr lang="de-AT" dirty="0"/>
              <a:t>Tobias Hofer</a:t>
            </a:r>
          </a:p>
          <a:p>
            <a:pPr lvl="1"/>
            <a:endParaRPr lang="de-AT" dirty="0"/>
          </a:p>
        </p:txBody>
      </p:sp>
      <p:pic>
        <p:nvPicPr>
          <p:cNvPr id="12290" name="Picture 2" descr="https://scontent-vie1-1.xx.fbcdn.net/t31.0-8/11942333_1014801351887535_3256406266002554832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4642" y="2656818"/>
            <a:ext cx="5059892" cy="3369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150AE8-C3C8-43F3-ADCF-D1466F2F52BF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748973"/>
      </p:ext>
    </p:extLst>
  </p:cSld>
  <p:clrMapOvr>
    <a:masterClrMapping/>
  </p:clrMapOvr>
  <p:transition spd="med">
    <p:pull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032" name="Picture 8" descr="http://onlyme-aktion.org/wp-content/uploads/2014/02/Fotolia_57677793_X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63946" cy="7492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049A8-8CB8-44D9-A620-AE385036B794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Michael Traxl_1ALW_2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27304"/>
      </p:ext>
    </p:extLst>
  </p:cSld>
  <p:clrMapOvr>
    <a:masterClrMapping/>
  </p:clrMapOvr>
  <p:transition spd="med">
    <p:pull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Quellenverzeichnis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de-AT" dirty="0">
                <a:hlinkClick r:id="rId3"/>
              </a:rPr>
              <a:t>https://de.wikipedia.org/wiki/Faustball</a:t>
            </a:r>
            <a:endParaRPr lang="de-AT" dirty="0"/>
          </a:p>
          <a:p>
            <a:endParaRPr lang="de-AT" dirty="0"/>
          </a:p>
          <a:p>
            <a:r>
              <a:rPr lang="de-AT" dirty="0"/>
              <a:t>Bilder Folie 6, 8, 11, 13, 14, 15, 16, 17</a:t>
            </a:r>
          </a:p>
          <a:p>
            <a:pPr marL="0" indent="0">
              <a:buNone/>
            </a:pPr>
            <a:r>
              <a:rPr lang="de-AT" dirty="0"/>
              <a:t>    </a:t>
            </a:r>
            <a:r>
              <a:rPr lang="de-AT" dirty="0">
                <a:hlinkClick r:id="rId4"/>
              </a:rPr>
              <a:t>www.faustballbilder.de</a:t>
            </a:r>
            <a:r>
              <a:rPr lang="de-AT" dirty="0"/>
              <a:t> </a:t>
            </a:r>
          </a:p>
          <a:p>
            <a:pPr marL="0" indent="0">
              <a:buNone/>
            </a:pPr>
            <a:r>
              <a:rPr lang="de-AT" dirty="0"/>
              <a:t>    Fotograf: Rouven Schönwandt</a:t>
            </a:r>
          </a:p>
          <a:p>
            <a:endParaRPr lang="de-AT" dirty="0"/>
          </a:p>
          <a:p>
            <a:r>
              <a:rPr lang="de-AT" dirty="0"/>
              <a:t>Bild Folie 20 </a:t>
            </a:r>
          </a:p>
          <a:p>
            <a:pPr marL="0" indent="0">
              <a:buNone/>
            </a:pPr>
            <a:r>
              <a:rPr lang="de-AT" dirty="0"/>
              <a:t>    </a:t>
            </a:r>
            <a:r>
              <a:rPr lang="de-AT" dirty="0">
                <a:hlinkClick r:id="rId5"/>
              </a:rPr>
              <a:t>https://www.facebook.com/DeutscheFaustballLiga/?fref=ts</a:t>
            </a:r>
            <a:endParaRPr lang="de-AT" dirty="0"/>
          </a:p>
          <a:p>
            <a:pPr marL="0" indent="0">
              <a:buNone/>
            </a:pPr>
            <a:endParaRPr lang="de-AT" dirty="0"/>
          </a:p>
          <a:p>
            <a:r>
              <a:rPr lang="de-AT" dirty="0"/>
              <a:t>Bilder Folie 23, 24</a:t>
            </a:r>
          </a:p>
          <a:p>
            <a:pPr marL="0" indent="0">
              <a:buNone/>
            </a:pPr>
            <a:r>
              <a:rPr lang="de-AT" dirty="0"/>
              <a:t>   </a:t>
            </a:r>
            <a:r>
              <a:rPr lang="de-AT" dirty="0">
                <a:hlinkClick r:id="rId6"/>
              </a:rPr>
              <a:t>https://www.facebook.com/UnionFreistadt/?fref=ts</a:t>
            </a:r>
            <a:endParaRPr lang="de-AT" dirty="0"/>
          </a:p>
          <a:p>
            <a:pPr marL="0" indent="0">
              <a:buNone/>
            </a:pPr>
            <a:endParaRPr lang="de-AT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D810B-8ED2-452F-966E-CEB21E8BE3DA}" type="datetime2">
              <a:rPr lang="de-AT" smtClean="0"/>
              <a:t>Dienstag, 7. Juni 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Michael Traxl_1ALW_2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514153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Kondensstreifen">
  <a:themeElements>
    <a:clrScheme name="Kondensstreifen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Kondensstreifen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densstreifen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Kondensstreifen</Template>
  <TotalTime>0</TotalTime>
  <Words>904</Words>
  <Application>Microsoft Office PowerPoint</Application>
  <PresentationFormat>Breitbild</PresentationFormat>
  <Paragraphs>312</Paragraphs>
  <Slides>26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33" baseType="lpstr">
      <vt:lpstr>Arial</vt:lpstr>
      <vt:lpstr>Bell MT</vt:lpstr>
      <vt:lpstr>Berlin Sans FB Demi</vt:lpstr>
      <vt:lpstr>Calibri</vt:lpstr>
      <vt:lpstr>Century Gothic</vt:lpstr>
      <vt:lpstr>Wingdings</vt:lpstr>
      <vt:lpstr>Kondensstreifen</vt:lpstr>
      <vt:lpstr>Faustball von Michael Traxl</vt:lpstr>
      <vt:lpstr>Inhalt</vt:lpstr>
      <vt:lpstr>Spielidee?</vt:lpstr>
      <vt:lpstr>Ballberührung</vt:lpstr>
      <vt:lpstr>Zählweise</vt:lpstr>
      <vt:lpstr>Fehler</vt:lpstr>
      <vt:lpstr>Fehler</vt:lpstr>
      <vt:lpstr>Feld- und Hallensaison</vt:lpstr>
      <vt:lpstr>Spielfeld</vt:lpstr>
      <vt:lpstr>Spielfeld</vt:lpstr>
      <vt:lpstr>Ball</vt:lpstr>
      <vt:lpstr>Aufstellung</vt:lpstr>
      <vt:lpstr>Angabe</vt:lpstr>
      <vt:lpstr>Abwehr</vt:lpstr>
      <vt:lpstr>Zuspiel</vt:lpstr>
      <vt:lpstr>Angriff</vt:lpstr>
      <vt:lpstr>Unparteiische</vt:lpstr>
      <vt:lpstr>Geschichte</vt:lpstr>
      <vt:lpstr>Spielbetrieb heute</vt:lpstr>
      <vt:lpstr>Amtierende Meister</vt:lpstr>
      <vt:lpstr>Amtierende Meister</vt:lpstr>
      <vt:lpstr>Faustball in Österreich</vt:lpstr>
      <vt:lpstr>Lieblingsmannschaft</vt:lpstr>
      <vt:lpstr>Union Compact Freistadt</vt:lpstr>
      <vt:lpstr>PowerPoint-Präsentation</vt:lpstr>
      <vt:lpstr>Quellenverzeichnis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Faustball</dc:title>
  <dc:creator>Michael Traxl</dc:creator>
  <cp:lastModifiedBy>Rouven Schönwandt</cp:lastModifiedBy>
  <cp:revision>27</cp:revision>
  <dcterms:created xsi:type="dcterms:W3CDTF">2016-06-07T12:29:02Z</dcterms:created>
  <dcterms:modified xsi:type="dcterms:W3CDTF">2016-06-07T19:07:42Z</dcterms:modified>
</cp:coreProperties>
</file>